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954838" cy="92408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83B18A6-02A4-4664-A086-B441299DEA41}" type="datetimeFigureOut">
              <a:rPr lang="en-US" smtClean="0"/>
              <a:t>5/12/2012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426D26-77AF-49BF-B17C-30139CD5A2DA}" type="slidenum">
              <a:rPr lang="en-US" smtClean="0"/>
              <a:t>‹#›</a:t>
            </a:fld>
            <a:endParaRPr lang="en-US"/>
          </a:p>
        </p:txBody>
      </p:sp>
    </p:spTree>
    <p:extLst>
      <p:ext uri="{BB962C8B-B14F-4D97-AF65-F5344CB8AC3E}">
        <p14:creationId xmlns:p14="http://schemas.microsoft.com/office/powerpoint/2010/main" val="32889261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3B18A6-02A4-4664-A086-B441299DEA41}" type="datetimeFigureOut">
              <a:rPr lang="en-US" smtClean="0"/>
              <a:t>5/12/2012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426D26-77AF-49BF-B17C-30139CD5A2DA}" type="slidenum">
              <a:rPr lang="en-US" smtClean="0"/>
              <a:t>‹#›</a:t>
            </a:fld>
            <a:endParaRPr lang="en-US"/>
          </a:p>
        </p:txBody>
      </p:sp>
    </p:spTree>
    <p:extLst>
      <p:ext uri="{BB962C8B-B14F-4D97-AF65-F5344CB8AC3E}">
        <p14:creationId xmlns:p14="http://schemas.microsoft.com/office/powerpoint/2010/main" val="36179538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3B18A6-02A4-4664-A086-B441299DEA41}" type="datetimeFigureOut">
              <a:rPr lang="en-US" smtClean="0"/>
              <a:t>5/12/2012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426D26-77AF-49BF-B17C-30139CD5A2DA}" type="slidenum">
              <a:rPr lang="en-US" smtClean="0"/>
              <a:t>‹#›</a:t>
            </a:fld>
            <a:endParaRPr lang="en-US"/>
          </a:p>
        </p:txBody>
      </p:sp>
    </p:spTree>
    <p:extLst>
      <p:ext uri="{BB962C8B-B14F-4D97-AF65-F5344CB8AC3E}">
        <p14:creationId xmlns:p14="http://schemas.microsoft.com/office/powerpoint/2010/main" val="5258402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3B18A6-02A4-4664-A086-B441299DEA41}" type="datetimeFigureOut">
              <a:rPr lang="en-US" smtClean="0"/>
              <a:t>5/12/2012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426D26-77AF-49BF-B17C-30139CD5A2DA}" type="slidenum">
              <a:rPr lang="en-US" smtClean="0"/>
              <a:t>‹#›</a:t>
            </a:fld>
            <a:endParaRPr lang="en-US"/>
          </a:p>
        </p:txBody>
      </p:sp>
    </p:spTree>
    <p:extLst>
      <p:ext uri="{BB962C8B-B14F-4D97-AF65-F5344CB8AC3E}">
        <p14:creationId xmlns:p14="http://schemas.microsoft.com/office/powerpoint/2010/main" val="1820449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83B18A6-02A4-4664-A086-B441299DEA41}" type="datetimeFigureOut">
              <a:rPr lang="en-US" smtClean="0"/>
              <a:t>5/12/2012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426D26-77AF-49BF-B17C-30139CD5A2DA}" type="slidenum">
              <a:rPr lang="en-US" smtClean="0"/>
              <a:t>‹#›</a:t>
            </a:fld>
            <a:endParaRPr lang="en-US"/>
          </a:p>
        </p:txBody>
      </p:sp>
    </p:spTree>
    <p:extLst>
      <p:ext uri="{BB962C8B-B14F-4D97-AF65-F5344CB8AC3E}">
        <p14:creationId xmlns:p14="http://schemas.microsoft.com/office/powerpoint/2010/main" val="10357687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83B18A6-02A4-4664-A086-B441299DEA41}" type="datetimeFigureOut">
              <a:rPr lang="en-US" smtClean="0"/>
              <a:t>5/12/2012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426D26-77AF-49BF-B17C-30139CD5A2DA}" type="slidenum">
              <a:rPr lang="en-US" smtClean="0"/>
              <a:t>‹#›</a:t>
            </a:fld>
            <a:endParaRPr lang="en-US"/>
          </a:p>
        </p:txBody>
      </p:sp>
    </p:spTree>
    <p:extLst>
      <p:ext uri="{BB962C8B-B14F-4D97-AF65-F5344CB8AC3E}">
        <p14:creationId xmlns:p14="http://schemas.microsoft.com/office/powerpoint/2010/main" val="26911581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83B18A6-02A4-4664-A086-B441299DEA41}" type="datetimeFigureOut">
              <a:rPr lang="en-US" smtClean="0"/>
              <a:t>5/12/2012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0426D26-77AF-49BF-B17C-30139CD5A2DA}" type="slidenum">
              <a:rPr lang="en-US" smtClean="0"/>
              <a:t>‹#›</a:t>
            </a:fld>
            <a:endParaRPr lang="en-US"/>
          </a:p>
        </p:txBody>
      </p:sp>
    </p:spTree>
    <p:extLst>
      <p:ext uri="{BB962C8B-B14F-4D97-AF65-F5344CB8AC3E}">
        <p14:creationId xmlns:p14="http://schemas.microsoft.com/office/powerpoint/2010/main" val="12888408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83B18A6-02A4-4664-A086-B441299DEA41}" type="datetimeFigureOut">
              <a:rPr lang="en-US" smtClean="0"/>
              <a:t>5/12/2012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0426D26-77AF-49BF-B17C-30139CD5A2DA}" type="slidenum">
              <a:rPr lang="en-US" smtClean="0"/>
              <a:t>‹#›</a:t>
            </a:fld>
            <a:endParaRPr lang="en-US"/>
          </a:p>
        </p:txBody>
      </p:sp>
    </p:spTree>
    <p:extLst>
      <p:ext uri="{BB962C8B-B14F-4D97-AF65-F5344CB8AC3E}">
        <p14:creationId xmlns:p14="http://schemas.microsoft.com/office/powerpoint/2010/main" val="40685199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3B18A6-02A4-4664-A086-B441299DEA41}" type="datetimeFigureOut">
              <a:rPr lang="en-US" smtClean="0"/>
              <a:t>5/12/2012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0426D26-77AF-49BF-B17C-30139CD5A2DA}" type="slidenum">
              <a:rPr lang="en-US" smtClean="0"/>
              <a:t>‹#›</a:t>
            </a:fld>
            <a:endParaRPr lang="en-US"/>
          </a:p>
        </p:txBody>
      </p:sp>
    </p:spTree>
    <p:extLst>
      <p:ext uri="{BB962C8B-B14F-4D97-AF65-F5344CB8AC3E}">
        <p14:creationId xmlns:p14="http://schemas.microsoft.com/office/powerpoint/2010/main" val="26345822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3B18A6-02A4-4664-A086-B441299DEA41}" type="datetimeFigureOut">
              <a:rPr lang="en-US" smtClean="0"/>
              <a:t>5/12/2012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426D26-77AF-49BF-B17C-30139CD5A2DA}" type="slidenum">
              <a:rPr lang="en-US" smtClean="0"/>
              <a:t>‹#›</a:t>
            </a:fld>
            <a:endParaRPr lang="en-US"/>
          </a:p>
        </p:txBody>
      </p:sp>
    </p:spTree>
    <p:extLst>
      <p:ext uri="{BB962C8B-B14F-4D97-AF65-F5344CB8AC3E}">
        <p14:creationId xmlns:p14="http://schemas.microsoft.com/office/powerpoint/2010/main" val="35992209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3B18A6-02A4-4664-A086-B441299DEA41}" type="datetimeFigureOut">
              <a:rPr lang="en-US" smtClean="0"/>
              <a:t>5/12/2012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426D26-77AF-49BF-B17C-30139CD5A2DA}" type="slidenum">
              <a:rPr lang="en-US" smtClean="0"/>
              <a:t>‹#›</a:t>
            </a:fld>
            <a:endParaRPr lang="en-US"/>
          </a:p>
        </p:txBody>
      </p:sp>
    </p:spTree>
    <p:extLst>
      <p:ext uri="{BB962C8B-B14F-4D97-AF65-F5344CB8AC3E}">
        <p14:creationId xmlns:p14="http://schemas.microsoft.com/office/powerpoint/2010/main" val="18727076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3B18A6-02A4-4664-A086-B441299DEA41}" type="datetimeFigureOut">
              <a:rPr lang="en-US" smtClean="0"/>
              <a:t>5/12/2012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426D26-77AF-49BF-B17C-30139CD5A2DA}" type="slidenum">
              <a:rPr lang="en-US" smtClean="0"/>
              <a:t>‹#›</a:t>
            </a:fld>
            <a:endParaRPr lang="en-US"/>
          </a:p>
        </p:txBody>
      </p:sp>
    </p:spTree>
    <p:extLst>
      <p:ext uri="{BB962C8B-B14F-4D97-AF65-F5344CB8AC3E}">
        <p14:creationId xmlns:p14="http://schemas.microsoft.com/office/powerpoint/2010/main" val="32297721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scene3d>
              <a:camera prst="orthographicFront"/>
              <a:lightRig rig="threePt" dir="t"/>
            </a:scene3d>
            <a:sp3d extrusionH="57150">
              <a:bevelT w="82550" h="38100" prst="coolSlant"/>
            </a:sp3d>
          </a:bodyPr>
          <a:lstStyle/>
          <a:p>
            <a:r>
              <a:rPr lang="en-US" b="1" dirty="0" smtClean="0">
                <a:effectLst>
                  <a:outerShdw blurRad="38100" dist="38100" dir="2700000" algn="tl">
                    <a:srgbClr val="000000">
                      <a:alpha val="43137"/>
                    </a:srgbClr>
                  </a:outerShdw>
                </a:effectLst>
                <a:latin typeface="Baskerville Old Face" pitchFamily="18" charset="0"/>
              </a:rPr>
              <a:t>Early Life</a:t>
            </a:r>
            <a:endParaRPr lang="en-US" b="1" dirty="0">
              <a:effectLst>
                <a:outerShdw blurRad="38100" dist="38100" dir="2700000" algn="tl">
                  <a:srgbClr val="000000">
                    <a:alpha val="43137"/>
                  </a:srgbClr>
                </a:outerShdw>
              </a:effectLst>
              <a:latin typeface="Baskerville Old Face" pitchFamily="18" charset="0"/>
            </a:endParaRPr>
          </a:p>
        </p:txBody>
      </p:sp>
      <p:sp>
        <p:nvSpPr>
          <p:cNvPr id="6" name="Content Placeholder 5"/>
          <p:cNvSpPr>
            <a:spLocks noGrp="1"/>
          </p:cNvSpPr>
          <p:nvPr>
            <p:ph idx="1"/>
          </p:nvPr>
        </p:nvSpPr>
        <p:spPr>
          <a:xfrm>
            <a:off x="0" y="1447800"/>
            <a:ext cx="9144000" cy="5410200"/>
          </a:xfrm>
        </p:spPr>
        <p:txBody>
          <a:bodyPr>
            <a:normAutofit fontScale="92500" lnSpcReduction="20000"/>
          </a:bodyPr>
          <a:lstStyle/>
          <a:p>
            <a:pPr marL="0" indent="0">
              <a:buNone/>
            </a:pPr>
            <a:r>
              <a:rPr lang="en-US" sz="3900" b="1" dirty="0" smtClean="0">
                <a:latin typeface="Baskerville Old Face" pitchFamily="18" charset="0"/>
              </a:rPr>
              <a:t>Name: </a:t>
            </a:r>
            <a:r>
              <a:rPr lang="en-US" b="1" dirty="0" smtClean="0"/>
              <a:t>Robert E. Lee</a:t>
            </a:r>
          </a:p>
          <a:p>
            <a:pPr marL="0" indent="0">
              <a:buNone/>
            </a:pPr>
            <a:r>
              <a:rPr lang="en-US" sz="3900" b="1" dirty="0" smtClean="0">
                <a:latin typeface="Baskerville Old Face" pitchFamily="18" charset="0"/>
              </a:rPr>
              <a:t>Date of Birth: </a:t>
            </a:r>
            <a:r>
              <a:rPr lang="en-US" b="1" dirty="0" smtClean="0"/>
              <a:t>January 19, 1807</a:t>
            </a:r>
          </a:p>
          <a:p>
            <a:pPr marL="0" indent="0">
              <a:buNone/>
            </a:pPr>
            <a:r>
              <a:rPr lang="en-US" sz="4300" b="1" dirty="0" smtClean="0">
                <a:latin typeface="Baskerville Old Face" pitchFamily="18" charset="0"/>
              </a:rPr>
              <a:t>Place: </a:t>
            </a:r>
            <a:r>
              <a:rPr lang="en-US" b="1" dirty="0" smtClean="0"/>
              <a:t>Stratford Hall Estate, Virginia</a:t>
            </a:r>
          </a:p>
          <a:p>
            <a:pPr marL="0" indent="0">
              <a:buNone/>
            </a:pPr>
            <a:r>
              <a:rPr lang="en-US" sz="3900" b="1" dirty="0" smtClean="0">
                <a:latin typeface="Baskerville Old Face" pitchFamily="18" charset="0"/>
              </a:rPr>
              <a:t>Family: </a:t>
            </a:r>
            <a:r>
              <a:rPr lang="en-US" sz="2800" b="1" dirty="0" smtClean="0"/>
              <a:t>Mom, Dad [to when he was a child the age of 6], 4 brothers, and 2 sisters</a:t>
            </a:r>
          </a:p>
          <a:p>
            <a:pPr marL="0" indent="0">
              <a:buNone/>
            </a:pPr>
            <a:r>
              <a:rPr lang="en-US" sz="4000" b="1" dirty="0" smtClean="0">
                <a:latin typeface="Baskerville Old Face" pitchFamily="18" charset="0"/>
              </a:rPr>
              <a:t>Brief Description of his early life: </a:t>
            </a:r>
            <a:r>
              <a:rPr lang="en-US" sz="2600" b="1" dirty="0" smtClean="0"/>
              <a:t>Robert E. Lee was born in Stratford Hall, son of “Light Horse” Harry Lee who was a revolutionary war hero  and Ann Lee. His father was in debt so they moved to Alexandria, and after his debt grew and riots arise, he left for the West Indies. Robert E. Lee was then raised by his mother and taught him the self skills that his father didn’t have. When he was of age, young Robert went off to attend West Point military academy in New York. </a:t>
            </a:r>
            <a:endParaRPr lang="en-US" sz="2600" b="1" dirty="0"/>
          </a:p>
        </p:txBody>
      </p:sp>
    </p:spTree>
    <p:extLst>
      <p:ext uri="{BB962C8B-B14F-4D97-AF65-F5344CB8AC3E}">
        <p14:creationId xmlns:p14="http://schemas.microsoft.com/office/powerpoint/2010/main" val="40895894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47800"/>
          </a:xfrm>
        </p:spPr>
        <p:txBody>
          <a:bodyPr>
            <a:normAutofit/>
          </a:bodyPr>
          <a:lstStyle/>
          <a:p>
            <a:r>
              <a:rPr lang="en-US" sz="5400" b="1" i="1" dirty="0" smtClean="0">
                <a:effectLst>
                  <a:outerShdw blurRad="38100" dist="38100" dir="2700000" algn="tl">
                    <a:srgbClr val="000000">
                      <a:alpha val="43137"/>
                    </a:srgbClr>
                  </a:outerShdw>
                </a:effectLst>
                <a:latin typeface="Baskerville Old Face" pitchFamily="18" charset="0"/>
              </a:rPr>
              <a:t>Character Traits</a:t>
            </a:r>
            <a:endParaRPr lang="en-US" sz="5400" b="1" i="1" dirty="0">
              <a:effectLst>
                <a:outerShdw blurRad="38100" dist="38100" dir="2700000" algn="tl">
                  <a:srgbClr val="000000">
                    <a:alpha val="43137"/>
                  </a:srgbClr>
                </a:outerShdw>
              </a:effectLst>
              <a:latin typeface="Baskerville Old Face" pitchFamily="18" charset="0"/>
            </a:endParaRPr>
          </a:p>
        </p:txBody>
      </p:sp>
      <p:sp>
        <p:nvSpPr>
          <p:cNvPr id="5" name="Content Placeholder 4"/>
          <p:cNvSpPr>
            <a:spLocks noGrp="1"/>
          </p:cNvSpPr>
          <p:nvPr>
            <p:ph idx="1"/>
          </p:nvPr>
        </p:nvSpPr>
        <p:spPr>
          <a:xfrm>
            <a:off x="0" y="1447800"/>
            <a:ext cx="9144000" cy="5410200"/>
          </a:xfrm>
        </p:spPr>
        <p:txBody>
          <a:bodyPr/>
          <a:lstStyle/>
          <a:p>
            <a:pPr marL="0" indent="0">
              <a:buNone/>
            </a:pPr>
            <a:endParaRPr lang="en-US" dirty="0" smtClean="0"/>
          </a:p>
          <a:p>
            <a:pPr marL="0" indent="0">
              <a:buNone/>
            </a:pPr>
            <a:endParaRPr lang="en-US" dirty="0"/>
          </a:p>
          <a:p>
            <a:pPr marL="0" indent="0">
              <a:buNone/>
            </a:pPr>
            <a:r>
              <a:rPr lang="en-US" sz="2800" dirty="0" smtClean="0"/>
              <a:t>                                        Kind          Strategic             </a:t>
            </a:r>
          </a:p>
          <a:p>
            <a:pPr marL="0" indent="0">
              <a:buNone/>
            </a:pPr>
            <a:r>
              <a:rPr lang="en-US" sz="2800" dirty="0"/>
              <a:t>	</a:t>
            </a:r>
            <a:r>
              <a:rPr lang="en-US" sz="2800" dirty="0" smtClean="0"/>
              <a:t>		           ^            ^</a:t>
            </a:r>
          </a:p>
          <a:p>
            <a:pPr marL="0" indent="0">
              <a:buNone/>
            </a:pPr>
            <a:r>
              <a:rPr lang="en-US" sz="2800" dirty="0"/>
              <a:t> </a:t>
            </a:r>
            <a:r>
              <a:rPr lang="en-US" sz="2800" dirty="0" smtClean="0"/>
              <a:t>                  Respectful &lt; </a:t>
            </a:r>
            <a:r>
              <a:rPr lang="en-US" sz="2800" b="1" dirty="0" smtClean="0">
                <a:effectLst>
                  <a:outerShdw blurRad="38100" dist="38100" dir="2700000" algn="tl">
                    <a:srgbClr val="000000">
                      <a:alpha val="43137"/>
                    </a:srgbClr>
                  </a:outerShdw>
                </a:effectLst>
              </a:rPr>
              <a:t>Robert E. Lee </a:t>
            </a:r>
            <a:r>
              <a:rPr lang="en-US" sz="2800" dirty="0" smtClean="0"/>
              <a:t>&gt; Temperamental  </a:t>
            </a:r>
          </a:p>
          <a:p>
            <a:pPr marL="0" indent="0">
              <a:buNone/>
            </a:pPr>
            <a:r>
              <a:rPr lang="en-US" sz="2800" dirty="0"/>
              <a:t>	</a:t>
            </a:r>
            <a:r>
              <a:rPr lang="en-US" sz="2800" dirty="0" smtClean="0"/>
              <a:t>		</a:t>
            </a:r>
            <a:r>
              <a:rPr lang="en-US" sz="2800" dirty="0"/>
              <a:t> </a:t>
            </a:r>
            <a:r>
              <a:rPr lang="en-US" sz="2800" dirty="0" smtClean="0"/>
              <a:t>          ^             ^</a:t>
            </a:r>
          </a:p>
          <a:p>
            <a:pPr marL="0" indent="0">
              <a:buNone/>
            </a:pPr>
            <a:r>
              <a:rPr lang="en-US" sz="2800" dirty="0"/>
              <a:t> </a:t>
            </a:r>
            <a:r>
              <a:rPr lang="en-US" sz="2800" dirty="0" smtClean="0"/>
              <a:t>                                Honorable        Calm</a:t>
            </a:r>
            <a:endParaRPr lang="en-US" sz="2800" dirty="0"/>
          </a:p>
        </p:txBody>
      </p:sp>
    </p:spTree>
    <p:extLst>
      <p:ext uri="{BB962C8B-B14F-4D97-AF65-F5344CB8AC3E}">
        <p14:creationId xmlns:p14="http://schemas.microsoft.com/office/powerpoint/2010/main" val="6376863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latin typeface="Baskerville Old Face" pitchFamily="18" charset="0"/>
              </a:rPr>
              <a:t>Ten Major Events</a:t>
            </a:r>
            <a:endParaRPr lang="en-US" b="1" dirty="0">
              <a:effectLst>
                <a:outerShdw blurRad="38100" dist="38100" dir="2700000" algn="tl">
                  <a:srgbClr val="000000">
                    <a:alpha val="43137"/>
                  </a:srgbClr>
                </a:outerShdw>
              </a:effectLst>
              <a:latin typeface="Baskerville Old Face" pitchFamily="18" charset="0"/>
            </a:endParaRPr>
          </a:p>
        </p:txBody>
      </p:sp>
      <p:sp>
        <p:nvSpPr>
          <p:cNvPr id="3" name="Content Placeholder 2"/>
          <p:cNvSpPr>
            <a:spLocks noGrp="1"/>
          </p:cNvSpPr>
          <p:nvPr>
            <p:ph idx="1"/>
          </p:nvPr>
        </p:nvSpPr>
        <p:spPr>
          <a:xfrm>
            <a:off x="0" y="1524000"/>
            <a:ext cx="9144000" cy="5334000"/>
          </a:xfrm>
        </p:spPr>
        <p:txBody>
          <a:bodyPr>
            <a:normAutofit/>
          </a:bodyPr>
          <a:lstStyle/>
          <a:p>
            <a:r>
              <a:rPr lang="en-US" sz="2400" dirty="0" smtClean="0"/>
              <a:t>[</a:t>
            </a:r>
            <a:r>
              <a:rPr lang="en-US" sz="1800" b="1" dirty="0" smtClean="0"/>
              <a:t>March, 1824] Lee was accepted into West Point</a:t>
            </a:r>
          </a:p>
          <a:p>
            <a:r>
              <a:rPr lang="en-US" sz="1800" b="1" dirty="0" smtClean="0"/>
              <a:t>[June, 1829] Lee graduated from West Point SECOND in his class</a:t>
            </a:r>
          </a:p>
          <a:p>
            <a:r>
              <a:rPr lang="en-US" sz="1800" b="1" dirty="0" smtClean="0"/>
              <a:t>[June 30, 1831] Lee traveled to Arlington and married Mary Ann Randolph </a:t>
            </a:r>
            <a:r>
              <a:rPr lang="en-US" sz="1800" b="1" dirty="0" err="1" smtClean="0"/>
              <a:t>Custis</a:t>
            </a:r>
            <a:endParaRPr lang="en-US" sz="1800" b="1" dirty="0" smtClean="0"/>
          </a:p>
          <a:p>
            <a:r>
              <a:rPr lang="en-US" sz="1800" b="1" dirty="0" smtClean="0"/>
              <a:t>[1829-1844] Commissioned as Captain and went out and helped fortify and construct forts and defenses as an engineer in the engineer corps</a:t>
            </a:r>
          </a:p>
          <a:p>
            <a:r>
              <a:rPr lang="en-US" sz="1800" b="1" dirty="0" smtClean="0"/>
              <a:t>[August 19, 1846] Robert E. Lee gets orders to fight in the Mexican War, over the western United States</a:t>
            </a:r>
          </a:p>
          <a:p>
            <a:r>
              <a:rPr lang="en-US" sz="1800" b="1" dirty="0" smtClean="0"/>
              <a:t>[1848] Robert E. Lee returned from the Mexican War as a hero</a:t>
            </a:r>
          </a:p>
          <a:p>
            <a:r>
              <a:rPr lang="en-US" sz="1800" b="1" dirty="0" smtClean="0"/>
              <a:t>[March, 1861] The seceded states form the Confederate States of America and form the government of the Confederacy</a:t>
            </a:r>
          </a:p>
          <a:p>
            <a:r>
              <a:rPr lang="en-US" sz="1800" b="1" dirty="0" smtClean="0"/>
              <a:t>[April 25, 1861] Virginia secedes from the Union and Robert E. Lee soon resigns from the army to go and fight for his home state, now in the Confederacy</a:t>
            </a:r>
          </a:p>
          <a:p>
            <a:r>
              <a:rPr lang="en-US" sz="1800" b="1" dirty="0" smtClean="0"/>
              <a:t>[April 1861-April 1865] The Civil War goes on and Lee is a general commanding the famed “Army of Northern Virginia” </a:t>
            </a:r>
          </a:p>
          <a:p>
            <a:r>
              <a:rPr lang="en-US" sz="1800" b="1" dirty="0" smtClean="0"/>
              <a:t>[August, 1865- 1870] Lee surrenders his army and then becomes the president of Washing ton [and now Lee] College [Dies in 1870] </a:t>
            </a:r>
          </a:p>
          <a:p>
            <a:endParaRPr lang="en-US" sz="1800" b="1" dirty="0" smtClean="0"/>
          </a:p>
          <a:p>
            <a:endParaRPr lang="en-US" sz="2000" dirty="0" smtClean="0"/>
          </a:p>
          <a:p>
            <a:endParaRPr lang="en-US" sz="2400" dirty="0" smtClean="0"/>
          </a:p>
        </p:txBody>
      </p:sp>
    </p:spTree>
    <p:extLst>
      <p:ext uri="{BB962C8B-B14F-4D97-AF65-F5344CB8AC3E}">
        <p14:creationId xmlns:p14="http://schemas.microsoft.com/office/powerpoint/2010/main" val="38456023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effectLst>
                  <a:outerShdw blurRad="38100" dist="38100" dir="2700000" algn="tl">
                    <a:srgbClr val="000000">
                      <a:alpha val="43137"/>
                    </a:srgbClr>
                  </a:outerShdw>
                </a:effectLst>
                <a:latin typeface="Baskerville Old Face" pitchFamily="18" charset="0"/>
              </a:rPr>
              <a:t>Paragraph About Major Accomplishments</a:t>
            </a:r>
            <a:endParaRPr lang="en-US" b="1" dirty="0">
              <a:effectLst>
                <a:outerShdw blurRad="38100" dist="38100" dir="2700000" algn="tl">
                  <a:srgbClr val="000000">
                    <a:alpha val="43137"/>
                  </a:srgbClr>
                </a:outerShdw>
              </a:effectLst>
              <a:latin typeface="Baskerville Old Face" pitchFamily="18" charset="0"/>
            </a:endParaRPr>
          </a:p>
        </p:txBody>
      </p:sp>
      <p:sp>
        <p:nvSpPr>
          <p:cNvPr id="3" name="Content Placeholder 2"/>
          <p:cNvSpPr>
            <a:spLocks noGrp="1"/>
          </p:cNvSpPr>
          <p:nvPr>
            <p:ph idx="1"/>
          </p:nvPr>
        </p:nvSpPr>
        <p:spPr>
          <a:xfrm>
            <a:off x="304800" y="1600200"/>
            <a:ext cx="8534400" cy="5029200"/>
          </a:xfrm>
        </p:spPr>
        <p:txBody>
          <a:bodyPr/>
          <a:lstStyle/>
          <a:p>
            <a:pPr marL="0" indent="0">
              <a:buNone/>
            </a:pPr>
            <a:r>
              <a:rPr lang="en-US" dirty="0" smtClean="0"/>
              <a:t>	</a:t>
            </a:r>
            <a:r>
              <a:rPr lang="en-US" sz="2000" dirty="0" smtClean="0"/>
              <a:t>Robert E. Lee had many major accomplishments in his lifetime. One of his major accomplishments of his early life was when he was accepted, and eventually graduated from West Point second in his class of 45!! With this major achievement, Robert was able to choose which part of the army he went to. He chose to join the engineer corps and was commissioned as a second lieutenant. Lee was soon promoted all the way to a Captain! During his career near Washington D.C., Robert E. Lee met and married Mary Ann Randolph </a:t>
            </a:r>
            <a:r>
              <a:rPr lang="en-US" sz="2000" dirty="0" err="1" smtClean="0"/>
              <a:t>Custis</a:t>
            </a:r>
            <a:r>
              <a:rPr lang="en-US" sz="2000" dirty="0" smtClean="0"/>
              <a:t>. His next major accomplishments were in the engineer corps, fortifying, improving, and expanding dams, defenses, fortifications, and forts. Some of his more known accomplishments was when he served in the Mexican War and was promoted to a Colonel, in charge of a regiment. Robert E. Lee, under the command of General Winfield Scott, took the Mexican capital of Mexico City and rapidly ended the war. His final accomplishments were late in his life when he won many battles in the Civil War as a Confederate General, and when he was the President of Washington College.    </a:t>
            </a:r>
            <a:endParaRPr lang="en-US" sz="2000" dirty="0"/>
          </a:p>
        </p:txBody>
      </p:sp>
    </p:spTree>
    <p:extLst>
      <p:ext uri="{BB962C8B-B14F-4D97-AF65-F5344CB8AC3E}">
        <p14:creationId xmlns:p14="http://schemas.microsoft.com/office/powerpoint/2010/main" val="6019420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effectLst>
                  <a:outerShdw blurRad="38100" dist="38100" dir="2700000" algn="tl">
                    <a:srgbClr val="000000">
                      <a:alpha val="43137"/>
                    </a:srgbClr>
                  </a:outerShdw>
                </a:effectLst>
                <a:latin typeface="Baskerville Old Face" pitchFamily="18" charset="0"/>
              </a:rPr>
              <a:t>Picture of Most Major Accomplishment</a:t>
            </a:r>
            <a:endParaRPr lang="en-US" b="1" dirty="0">
              <a:effectLst>
                <a:outerShdw blurRad="38100" dist="38100" dir="2700000" algn="tl">
                  <a:srgbClr val="000000">
                    <a:alpha val="43137"/>
                  </a:srgbClr>
                </a:outerShdw>
              </a:effectLst>
              <a:latin typeface="Baskerville Old Face" pitchFamily="18" charset="0"/>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371600" y="1295400"/>
            <a:ext cx="5715000" cy="4264270"/>
          </a:xfrm>
          <a:prstGeom prst="rect">
            <a:avLst/>
          </a:prstGeom>
          <a:ln w="88900" cap="sq" cmpd="thickThin">
            <a:solidFill>
              <a:srgbClr val="000000"/>
            </a:solidFill>
            <a:prstDash val="solid"/>
            <a:miter lim="800000"/>
          </a:ln>
          <a:effectLst>
            <a:innerShdw blurRad="76200">
              <a:srgbClr val="000000"/>
            </a:innerShdw>
          </a:effectLst>
        </p:spPr>
      </p:pic>
      <p:sp>
        <p:nvSpPr>
          <p:cNvPr id="5" name="TextBox 4"/>
          <p:cNvSpPr txBox="1"/>
          <p:nvPr/>
        </p:nvSpPr>
        <p:spPr>
          <a:xfrm>
            <a:off x="2895600" y="5791200"/>
            <a:ext cx="2438400" cy="954107"/>
          </a:xfrm>
          <a:prstGeom prst="rect">
            <a:avLst/>
          </a:prstGeom>
          <a:noFill/>
        </p:spPr>
        <p:txBody>
          <a:bodyPr wrap="square" rtlCol="0">
            <a:spAutoFit/>
          </a:bodyPr>
          <a:lstStyle/>
          <a:p>
            <a:r>
              <a:rPr lang="en-US" sz="2800" dirty="0" smtClean="0"/>
              <a:t>  </a:t>
            </a:r>
            <a:r>
              <a:rPr lang="en-US" sz="2800" i="1" dirty="0" smtClean="0"/>
              <a:t>The Battle of Chancellorsville</a:t>
            </a:r>
            <a:endParaRPr lang="en-US" sz="2800" i="1" dirty="0"/>
          </a:p>
        </p:txBody>
      </p:sp>
    </p:spTree>
    <p:extLst>
      <p:ext uri="{BB962C8B-B14F-4D97-AF65-F5344CB8AC3E}">
        <p14:creationId xmlns:p14="http://schemas.microsoft.com/office/powerpoint/2010/main" val="42501521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effectLst>
                  <a:outerShdw blurRad="38100" dist="38100" dir="2700000" algn="tl">
                    <a:srgbClr val="000000">
                      <a:alpha val="43137"/>
                    </a:srgbClr>
                  </a:outerShdw>
                </a:effectLst>
                <a:latin typeface="Baskerville Old Face" pitchFamily="18" charset="0"/>
              </a:rPr>
              <a:t>Paragraph About What Questions I Would Ask Robert E. Lee</a:t>
            </a:r>
            <a:endParaRPr lang="en-US" b="1" dirty="0">
              <a:effectLst>
                <a:outerShdw blurRad="38100" dist="38100" dir="2700000" algn="tl">
                  <a:srgbClr val="000000">
                    <a:alpha val="43137"/>
                  </a:srgbClr>
                </a:outerShdw>
              </a:effectLst>
              <a:latin typeface="Baskerville Old Face" pitchFamily="18" charset="0"/>
            </a:endParaRPr>
          </a:p>
        </p:txBody>
      </p:sp>
      <p:sp>
        <p:nvSpPr>
          <p:cNvPr id="3" name="Content Placeholder 2"/>
          <p:cNvSpPr>
            <a:spLocks noGrp="1"/>
          </p:cNvSpPr>
          <p:nvPr>
            <p:ph idx="1"/>
          </p:nvPr>
        </p:nvSpPr>
        <p:spPr>
          <a:xfrm>
            <a:off x="228600" y="1600200"/>
            <a:ext cx="8686800" cy="4953000"/>
          </a:xfrm>
        </p:spPr>
        <p:txBody>
          <a:bodyPr>
            <a:normAutofit/>
          </a:bodyPr>
          <a:lstStyle/>
          <a:p>
            <a:pPr marL="0" indent="0">
              <a:buNone/>
            </a:pPr>
            <a:r>
              <a:rPr lang="en-US" sz="2000" dirty="0" smtClean="0"/>
              <a:t>	If I could ask Robert E. Lee any questions if he were still alive, I would ask him three questions. The first question I would ask him is, “Why did you choose Virginia over the American Union at the outbreak of the Civil War?” I would ask him this question because nobody really knows the answer. Most people think that it’s about honor, but some historians and other scholars disagree. The second question that I would ask Robert E. Lee is, “Why did you choose to stay and fight at the battle of Chancellorsville, even when the odds were heavily against you?” This question would be essential to any interview because it will probably reveal Lee’s mindset and strategy during the Civil War. The final question that I would ask Robert is, “Who was your </a:t>
            </a:r>
            <a:r>
              <a:rPr lang="en-US" sz="2000" u="sng" dirty="0" smtClean="0"/>
              <a:t>number-one </a:t>
            </a:r>
            <a:r>
              <a:rPr lang="en-US" sz="2000" dirty="0" smtClean="0"/>
              <a:t>role model?” This question is also very important because it would show who Robert E. Lee looked up to, and who inspired his strategy. Many people think that it was George Washington, but some people say that it was his mother, or General Winfield Scott. Those are the questions I would ask Robert E. Lee and why.    </a:t>
            </a:r>
            <a:endParaRPr lang="en-US" sz="2000" dirty="0"/>
          </a:p>
        </p:txBody>
      </p:sp>
    </p:spTree>
    <p:extLst>
      <p:ext uri="{BB962C8B-B14F-4D97-AF65-F5344CB8AC3E}">
        <p14:creationId xmlns:p14="http://schemas.microsoft.com/office/powerpoint/2010/main" val="28369608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94</TotalTime>
  <Words>395</Words>
  <Application>Microsoft Office PowerPoint</Application>
  <PresentationFormat>On-screen Show (4:3)</PresentationFormat>
  <Paragraphs>32</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Early Life</vt:lpstr>
      <vt:lpstr>Character Traits</vt:lpstr>
      <vt:lpstr>Ten Major Events</vt:lpstr>
      <vt:lpstr>Paragraph About Major Accomplishments</vt:lpstr>
      <vt:lpstr>Picture of Most Major Accomplishment</vt:lpstr>
      <vt:lpstr>Paragraph About What Questions I Would Ask Robert E. Lee</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Callery</dc:creator>
  <cp:lastModifiedBy>Callery</cp:lastModifiedBy>
  <cp:revision>13</cp:revision>
  <cp:lastPrinted>2012-05-12T17:33:46Z</cp:lastPrinted>
  <dcterms:created xsi:type="dcterms:W3CDTF">2012-05-12T16:01:03Z</dcterms:created>
  <dcterms:modified xsi:type="dcterms:W3CDTF">2012-05-12T17:35:10Z</dcterms:modified>
</cp:coreProperties>
</file>